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92" r:id="rId3"/>
    <p:sldId id="294" r:id="rId4"/>
    <p:sldId id="295" r:id="rId5"/>
    <p:sldId id="297" r:id="rId6"/>
    <p:sldId id="293" r:id="rId7"/>
    <p:sldId id="298" r:id="rId8"/>
    <p:sldId id="290" r:id="rId9"/>
    <p:sldId id="267" r:id="rId10"/>
    <p:sldId id="302" r:id="rId11"/>
    <p:sldId id="303" r:id="rId12"/>
    <p:sldId id="304" r:id="rId13"/>
    <p:sldId id="301" r:id="rId14"/>
    <p:sldId id="305" r:id="rId15"/>
    <p:sldId id="306" r:id="rId16"/>
    <p:sldId id="308" r:id="rId17"/>
    <p:sldId id="307" r:id="rId18"/>
    <p:sldId id="309" r:id="rId19"/>
    <p:sldId id="310" r:id="rId20"/>
    <p:sldId id="312" r:id="rId21"/>
    <p:sldId id="31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ira Sans" panose="020B0503050000020004" pitchFamily="34" charset="0"/>
      <p:regular r:id="rId28"/>
      <p:bold r:id="rId29"/>
      <p:italic r:id="rId30"/>
      <p:boldItalic r:id="rId31"/>
    </p:embeddedFont>
    <p:embeddedFont>
      <p:font typeface="Fira Sans Extra Condensed" panose="020B0503050000020004" pitchFamily="34" charset="0"/>
      <p:regular r:id="rId32"/>
      <p:bold r:id="rId33"/>
      <p:italic r:id="rId34"/>
      <p:boldItalic r:id="rId35"/>
    </p:embeddedFont>
    <p:embeddedFont>
      <p:font typeface="Fira Sans Extra Condensed SemiBold" panose="020B060402020202020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81B"/>
    <a:srgbClr val="03AAEF"/>
    <a:srgbClr val="FFFFFF"/>
    <a:srgbClr val="F3F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c7345984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c7345984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44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c7345984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c7345984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08155" y="201077"/>
            <a:ext cx="5200153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kern="1200" dirty="0">
                <a:solidFill>
                  <a:schemeClr val="tx1"/>
                </a:solidFill>
              </a:rPr>
              <a:t>Decoding Cricket's Evolution</a:t>
            </a: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308155" y="3125885"/>
            <a:ext cx="3607200" cy="1621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b="1" dirty="0">
                <a:ea typeface="+mn-lt"/>
                <a:cs typeface="+mn-lt"/>
              </a:rPr>
              <a:t>Team :</a:t>
            </a:r>
          </a:p>
          <a:p>
            <a:r>
              <a:rPr lang="en-US" sz="1400" kern="1200" dirty="0">
                <a:solidFill>
                  <a:schemeClr val="tx1"/>
                </a:solidFill>
              </a:rPr>
              <a:t>Abhishek Reddy Gorla</a:t>
            </a:r>
          </a:p>
          <a:p>
            <a:r>
              <a:rPr lang="en-US" sz="1400" kern="1200" dirty="0" err="1">
                <a:solidFill>
                  <a:schemeClr val="tx1"/>
                </a:solidFill>
              </a:rPr>
              <a:t>Amulya</a:t>
            </a:r>
            <a:r>
              <a:rPr lang="en-US" sz="1400" kern="1200" dirty="0">
                <a:solidFill>
                  <a:schemeClr val="tx1"/>
                </a:solidFill>
              </a:rPr>
              <a:t> Ambati</a:t>
            </a:r>
          </a:p>
          <a:p>
            <a:r>
              <a:rPr lang="en-US" sz="1400" kern="1200" dirty="0">
                <a:solidFill>
                  <a:schemeClr val="tx1"/>
                </a:solidFill>
              </a:rPr>
              <a:t>Lakshmi </a:t>
            </a:r>
            <a:r>
              <a:rPr lang="en-US" sz="1400" kern="1200" dirty="0" err="1">
                <a:solidFill>
                  <a:schemeClr val="tx1"/>
                </a:solidFill>
              </a:rPr>
              <a:t>Prasanna</a:t>
            </a:r>
            <a:r>
              <a:rPr lang="en-US" sz="1400" kern="1200" dirty="0">
                <a:solidFill>
                  <a:schemeClr val="tx1"/>
                </a:solidFill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</a:rPr>
              <a:t>Poluru</a:t>
            </a:r>
            <a:endParaRPr lang="en-US" sz="1400" kern="1200" dirty="0">
              <a:solidFill>
                <a:schemeClr val="tx1"/>
              </a:solidFill>
            </a:endParaRPr>
          </a:p>
          <a:p>
            <a:r>
              <a:rPr lang="en-US" sz="1400" kern="1200" dirty="0" err="1">
                <a:solidFill>
                  <a:schemeClr val="tx1"/>
                </a:solidFill>
              </a:rPr>
              <a:t>Venkata</a:t>
            </a:r>
            <a:r>
              <a:rPr lang="en-US" sz="1400" kern="1200" dirty="0">
                <a:solidFill>
                  <a:schemeClr val="tx1"/>
                </a:solidFill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</a:rPr>
              <a:t>Harshith</a:t>
            </a:r>
            <a:r>
              <a:rPr lang="en-US" sz="1400" kern="1200" dirty="0">
                <a:solidFill>
                  <a:schemeClr val="tx1"/>
                </a:solidFill>
              </a:rPr>
              <a:t> Nikhil </a:t>
            </a:r>
            <a:r>
              <a:rPr lang="en-US" sz="1400" kern="1200" dirty="0" err="1">
                <a:solidFill>
                  <a:schemeClr val="tx1"/>
                </a:solidFill>
              </a:rPr>
              <a:t>Samudrala</a:t>
            </a:r>
            <a:endParaRPr lang="en-US" sz="1400" kern="1200" dirty="0">
              <a:solidFill>
                <a:schemeClr val="tx1"/>
              </a:solidFill>
            </a:endParaRPr>
          </a:p>
          <a:p>
            <a:r>
              <a:rPr lang="en-US" sz="1400" kern="1200" dirty="0">
                <a:solidFill>
                  <a:schemeClr val="tx1"/>
                </a:solidFill>
              </a:rPr>
              <a:t>Sai </a:t>
            </a:r>
            <a:r>
              <a:rPr lang="en-US" sz="1400" kern="1200" dirty="0" err="1">
                <a:solidFill>
                  <a:schemeClr val="tx1"/>
                </a:solidFill>
              </a:rPr>
              <a:t>Vamshi</a:t>
            </a:r>
            <a:r>
              <a:rPr lang="en-US" sz="1400" kern="1200" dirty="0">
                <a:solidFill>
                  <a:schemeClr val="tx1"/>
                </a:solidFill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</a:rPr>
              <a:t>Challamala</a:t>
            </a:r>
            <a:endParaRPr lang="en-US" sz="1400" kern="1200" dirty="0">
              <a:solidFill>
                <a:schemeClr val="tx1"/>
              </a:solidFill>
            </a:endParaRPr>
          </a:p>
          <a:p>
            <a:r>
              <a:rPr lang="en-US" sz="1400" kern="1200" dirty="0">
                <a:solidFill>
                  <a:schemeClr val="tx1"/>
                </a:solidFill>
              </a:rPr>
              <a:t>Sneha Sasanapuri</a:t>
            </a:r>
          </a:p>
        </p:txBody>
      </p:sp>
      <p:sp>
        <p:nvSpPr>
          <p:cNvPr id="38" name="Google Shape;58;p15"/>
          <p:cNvSpPr txBox="1">
            <a:spLocks/>
          </p:cNvSpPr>
          <p:nvPr/>
        </p:nvSpPr>
        <p:spPr>
          <a:xfrm>
            <a:off x="183016" y="1691361"/>
            <a:ext cx="3825104" cy="41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400" kern="1200" dirty="0">
                <a:solidFill>
                  <a:schemeClr val="tx1"/>
                </a:solidFill>
              </a:rPr>
              <a:t>A time travel through 1996 – 2005 matches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" r="36518" b="5881"/>
          <a:stretch/>
        </p:blipFill>
        <p:spPr>
          <a:xfrm>
            <a:off x="5633447" y="1"/>
            <a:ext cx="3510553" cy="5132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80" y="83807"/>
            <a:ext cx="8520600" cy="572700"/>
          </a:xfrm>
        </p:spPr>
        <p:txBody>
          <a:bodyPr/>
          <a:lstStyle/>
          <a:p>
            <a:pPr algn="l"/>
            <a:r>
              <a:rPr lang="en-US" dirty="0"/>
              <a:t>Box Plot Analysis of ODI Cricket Scores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0720" y="1198194"/>
            <a:ext cx="3071580" cy="3533825"/>
          </a:xfrm>
        </p:spPr>
        <p:txBody>
          <a:bodyPr/>
          <a:lstStyle/>
          <a:p>
            <a:r>
              <a:rPr lang="en-US" sz="1600" dirty="0"/>
              <a:t>Australia – Highest median score</a:t>
            </a:r>
          </a:p>
          <a:p>
            <a:r>
              <a:rPr lang="en-US" sz="1600" dirty="0"/>
              <a:t>New Zealand – Exceptional batting - outlier of 397 runs</a:t>
            </a:r>
          </a:p>
          <a:p>
            <a:r>
              <a:rPr lang="en-US" sz="1600" dirty="0"/>
              <a:t>Canada - &lt; 50 runs against Sri Lanka</a:t>
            </a:r>
          </a:p>
          <a:p>
            <a:endParaRPr lang="en-IN" sz="1600" dirty="0"/>
          </a:p>
        </p:txBody>
      </p:sp>
      <p:pic>
        <p:nvPicPr>
          <p:cNvPr id="3" name="Content Placeholder 3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30C0DFBE-740E-DF25-F233-41DFA936F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" t="9460" r="7361" b="5875"/>
          <a:stretch/>
        </p:blipFill>
        <p:spPr>
          <a:xfrm>
            <a:off x="3162300" y="656507"/>
            <a:ext cx="5875020" cy="44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3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batting the first choice of toss winners?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04699" cy="3416400"/>
          </a:xfrm>
        </p:spPr>
        <p:txBody>
          <a:bodyPr/>
          <a:lstStyle/>
          <a:p>
            <a:r>
              <a:rPr lang="en-US" dirty="0"/>
              <a:t>Pakistan, Australia, Bangladesh, and Kenya - opted 'bat first' in nearly 70% of their toss victories</a:t>
            </a:r>
          </a:p>
          <a:p>
            <a:r>
              <a:rPr lang="en-US" dirty="0">
                <a:ea typeface="+mn-lt"/>
                <a:cs typeface="+mn-lt"/>
              </a:rPr>
              <a:t>West Indies and Sri Lanka – A balanced approach</a:t>
            </a:r>
          </a:p>
          <a:p>
            <a:endParaRPr lang="en-IN" dirty="0"/>
          </a:p>
        </p:txBody>
      </p:sp>
      <p:pic>
        <p:nvPicPr>
          <p:cNvPr id="4" name="Content Placeholder 3" descr="A graph of a number of blue and green bars&#10;&#10;Description automatically generated">
            <a:extLst>
              <a:ext uri="{FF2B5EF4-FFF2-40B4-BE49-F238E27FC236}">
                <a16:creationId xmlns:a16="http://schemas.microsoft.com/office/drawing/2014/main" id="{223AE0B4-F915-CA78-ABD7-CA2481682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1" t="11252" r="5626" b="5679"/>
          <a:stretch/>
        </p:blipFill>
        <p:spPr>
          <a:xfrm>
            <a:off x="4216399" y="1017725"/>
            <a:ext cx="4794469" cy="3934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2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91300"/>
            <a:ext cx="8520600" cy="572700"/>
          </a:xfrm>
        </p:spPr>
        <p:txBody>
          <a:bodyPr/>
          <a:lstStyle/>
          <a:p>
            <a:r>
              <a:rPr lang="en-US" dirty="0"/>
              <a:t>Series-wise Analysis of Team Performance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337" y="4340194"/>
            <a:ext cx="8520600" cy="71948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Australia and India - notable leadership in the ICC World Cup</a:t>
            </a:r>
          </a:p>
          <a:p>
            <a:r>
              <a:rPr lang="en-US" dirty="0">
                <a:ea typeface="+mn-lt"/>
                <a:cs typeface="+mn-lt"/>
              </a:rPr>
              <a:t>Australia excelled in VB series and Carlton &amp; United series</a:t>
            </a:r>
            <a:endParaRPr lang="en-IN" dirty="0"/>
          </a:p>
        </p:txBody>
      </p:sp>
      <p:pic>
        <p:nvPicPr>
          <p:cNvPr id="4" name="Content Placeholder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D08BAC3F-5620-A8DD-18F0-FFF66B765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68" t="25537" r="4592" b="5710"/>
          <a:stretch/>
        </p:blipFill>
        <p:spPr>
          <a:xfrm>
            <a:off x="-1005840" y="1017725"/>
            <a:ext cx="5364480" cy="2214881"/>
          </a:xfrm>
        </p:spPr>
      </p:pic>
      <p:pic>
        <p:nvPicPr>
          <p:cNvPr id="5" name="Content Placeholder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D08BAC3F-5620-A8DD-18F0-FFF66B765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07" t="25537" r="6076" b="21848"/>
          <a:stretch/>
        </p:blipFill>
        <p:spPr>
          <a:xfrm>
            <a:off x="7281461" y="798750"/>
            <a:ext cx="1617476" cy="329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D08BAC3F-5620-A8DD-18F0-FFF66B765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4" t="25492" r="20466" b="6385"/>
          <a:stretch/>
        </p:blipFill>
        <p:spPr>
          <a:xfrm>
            <a:off x="311700" y="798750"/>
            <a:ext cx="7066491" cy="3541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204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Strongest opponent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52878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By runs</a:t>
            </a:r>
          </a:p>
          <a:p>
            <a:r>
              <a:rPr lang="en-US" dirty="0"/>
              <a:t>Zimbabwe – 4 times out of top ten most fiercely contested matches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9" r="62444" b="7556"/>
          <a:stretch/>
        </p:blipFill>
        <p:spPr>
          <a:xfrm>
            <a:off x="4013200" y="227292"/>
            <a:ext cx="4819100" cy="49331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942080" y="997405"/>
            <a:ext cx="1430964" cy="197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6744420" y="987245"/>
            <a:ext cx="1430964" cy="197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6764740" y="1932125"/>
            <a:ext cx="1430964" cy="197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3970740" y="2905710"/>
            <a:ext cx="1430964" cy="197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C92211B-5BAD-E005-10C8-93B886A57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3" b="89754"/>
          <a:stretch/>
        </p:blipFill>
        <p:spPr>
          <a:xfrm>
            <a:off x="3942080" y="-2674"/>
            <a:ext cx="4644802" cy="27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05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Strongest Opponent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823420" cy="390156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By wickets</a:t>
            </a:r>
          </a:p>
          <a:p>
            <a:r>
              <a:rPr lang="en-US" dirty="0"/>
              <a:t>Wins by 10 wickets -  dominant victory with both openers remaining not out</a:t>
            </a:r>
          </a:p>
          <a:p>
            <a:r>
              <a:rPr lang="en-US" dirty="0"/>
              <a:t>Bangladesh – 3 losses among top 10 successful chase matches</a:t>
            </a:r>
          </a:p>
          <a:p>
            <a:r>
              <a:rPr lang="en-US" dirty="0"/>
              <a:t>Highest wicket margin</a:t>
            </a:r>
          </a:p>
          <a:p>
            <a:r>
              <a:rPr lang="en-US" dirty="0"/>
              <a:t>Poor batsman ship or opponent’s excellent bowling spirit</a:t>
            </a:r>
          </a:p>
          <a:p>
            <a:endParaRPr lang="en-IN" dirty="0"/>
          </a:p>
        </p:txBody>
      </p:sp>
      <p:pic>
        <p:nvPicPr>
          <p:cNvPr id="4" name="Content Placeholder 3" descr="A screenshot of a screen&#10;&#10;Description automatically generated">
            <a:extLst>
              <a:ext uri="{FF2B5EF4-FFF2-40B4-BE49-F238E27FC236}">
                <a16:creationId xmlns:a16="http://schemas.microsoft.com/office/drawing/2014/main" id="{6EEE8744-5676-FB47-E317-10769C276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8" t="4652" r="10637" b="7898"/>
          <a:stretch/>
        </p:blipFill>
        <p:spPr>
          <a:xfrm>
            <a:off x="4572000" y="0"/>
            <a:ext cx="4419599" cy="5054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86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India’s batting averages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550005" cy="3416400"/>
          </a:xfrm>
        </p:spPr>
        <p:txBody>
          <a:bodyPr/>
          <a:lstStyle/>
          <a:p>
            <a:r>
              <a:rPr lang="en-US" sz="1600" dirty="0"/>
              <a:t>Highest batting averages when facing Zimbabwe, Sri Lanka, and Australia</a:t>
            </a:r>
          </a:p>
          <a:p>
            <a:r>
              <a:rPr lang="en-US" sz="1600" dirty="0"/>
              <a:t>Lower batting averages against England and New Zealand</a:t>
            </a:r>
          </a:p>
          <a:p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/>
          <a:stretch/>
        </p:blipFill>
        <p:spPr>
          <a:xfrm>
            <a:off x="4766861" y="737190"/>
            <a:ext cx="3980192" cy="337170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7"/>
          <a:stretch/>
        </p:blipFill>
        <p:spPr>
          <a:xfrm>
            <a:off x="4648200" y="499391"/>
            <a:ext cx="4328062" cy="38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7356" y="1629550"/>
            <a:ext cx="7293044" cy="1524600"/>
          </a:xfrm>
        </p:spPr>
        <p:txBody>
          <a:bodyPr/>
          <a:lstStyle/>
          <a:p>
            <a:r>
              <a:rPr lang="en-US" dirty="0"/>
              <a:t>Statistical Tests &amp; Results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0" y="4480559"/>
            <a:ext cx="8991600" cy="394155"/>
          </a:xfrm>
          <a:prstGeom prst="rect">
            <a:avLst/>
          </a:prstGeom>
          <a:solidFill>
            <a:srgbClr val="03A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2400" y="4632959"/>
            <a:ext cx="8991600" cy="394155"/>
          </a:xfrm>
          <a:prstGeom prst="rect">
            <a:avLst/>
          </a:prstGeom>
          <a:solidFill>
            <a:srgbClr val="EA4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48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1272015"/>
          </a:xfrm>
        </p:spPr>
        <p:txBody>
          <a:bodyPr/>
          <a:lstStyle/>
          <a:p>
            <a:r>
              <a:rPr lang="en-US" sz="2000" dirty="0"/>
              <a:t>Test-1: Does India’s batting average exhibit a notable difference when playing against Pakistan compared to its batting average against South Africa?</a:t>
            </a:r>
            <a:endParaRPr lang="en-IN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422399"/>
            <a:ext cx="8520600" cy="3342641"/>
          </a:xfrm>
        </p:spPr>
        <p:txBody>
          <a:bodyPr/>
          <a:lstStyle/>
          <a:p>
            <a:r>
              <a:rPr lang="en-US" dirty="0"/>
              <a:t>Data considered : India batted first matches only</a:t>
            </a:r>
          </a:p>
          <a:p>
            <a:r>
              <a:rPr lang="en-US" dirty="0"/>
              <a:t>Sample size reduced</a:t>
            </a:r>
          </a:p>
          <a:p>
            <a:r>
              <a:rPr lang="en-US" dirty="0"/>
              <a:t>Can’t apply Z-test</a:t>
            </a:r>
          </a:p>
          <a:p>
            <a:r>
              <a:rPr lang="en-US" dirty="0"/>
              <a:t>Checked for normality of data with metric – </a:t>
            </a: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069840" y="2352038"/>
            <a:ext cx="3220720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Mean-Min = Max-Mean ~ k* </a:t>
            </a:r>
            <a:r>
              <a:rPr lang="en-US" dirty="0" err="1">
                <a:solidFill>
                  <a:schemeClr val="tx1"/>
                </a:solidFill>
              </a:rPr>
              <a:t>sd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53" y="3204773"/>
            <a:ext cx="3605609" cy="109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190" y="3286758"/>
            <a:ext cx="125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Null</a:t>
            </a:r>
          </a:p>
          <a:p>
            <a:r>
              <a:rPr lang="en-US" sz="2000" dirty="0"/>
              <a:t>Alternate</a:t>
            </a:r>
            <a:endParaRPr lang="en-IN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32560" y="3454396"/>
            <a:ext cx="1258193" cy="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95073" y="3848097"/>
            <a:ext cx="995680" cy="10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01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Test-1 (Cont..)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89180" cy="3155365"/>
          </a:xfrm>
        </p:spPr>
        <p:txBody>
          <a:bodyPr/>
          <a:lstStyle/>
          <a:p>
            <a:r>
              <a:rPr lang="en-US" dirty="0"/>
              <a:t>Followed approximately normal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Two-sample mean test</a:t>
            </a:r>
          </a:p>
          <a:p>
            <a:r>
              <a:rPr lang="en-US" dirty="0"/>
              <a:t>Can apply t-test</a:t>
            </a:r>
          </a:p>
          <a:p>
            <a:r>
              <a:rPr lang="en-US" dirty="0"/>
              <a:t>α= 0.05 </a:t>
            </a:r>
            <a:r>
              <a:rPr lang="en-US" dirty="0">
                <a:sym typeface="Wingdings" panose="05000000000000000000" pitchFamily="2" charset="2"/>
              </a:rPr>
              <a:t> Significance level</a:t>
            </a:r>
          </a:p>
          <a:p>
            <a:r>
              <a:rPr lang="en-US" dirty="0">
                <a:sym typeface="Wingdings" panose="05000000000000000000" pitchFamily="2" charset="2"/>
              </a:rPr>
              <a:t> p-value = 0.29 &gt; Significance level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239" y="177115"/>
            <a:ext cx="4275061" cy="334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29" t="28901" r="4875" b="11282"/>
          <a:stretch/>
        </p:blipFill>
        <p:spPr>
          <a:xfrm>
            <a:off x="629920" y="1960880"/>
            <a:ext cx="3230880" cy="538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9559" y="3675403"/>
            <a:ext cx="233124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India’s batting average against Pakistan is significantly different</a:t>
            </a:r>
            <a:br>
              <a:rPr lang="en-US" dirty="0"/>
            </a:br>
            <a:r>
              <a:rPr lang="en-US" dirty="0"/>
              <a:t>from India’s batting average against South Africa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557239" y="3665568"/>
            <a:ext cx="2052320" cy="1394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r>
              <a:rPr lang="en-US" sz="2000" b="1" dirty="0">
                <a:sym typeface="Wingdings" panose="05000000000000000000" pitchFamily="2" charset="2"/>
              </a:rPr>
              <a:t>Failed to reject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4168850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Test-2: Is there an increased likelihood of winning the match for teams that win the toss?</a:t>
            </a:r>
            <a:endParaRPr lang="en-IN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580" y="2238704"/>
            <a:ext cx="4239980" cy="1307467"/>
          </a:xfrm>
        </p:spPr>
        <p:txBody>
          <a:bodyPr/>
          <a:lstStyle/>
          <a:p>
            <a:r>
              <a:rPr lang="en-US" dirty="0"/>
              <a:t>Two-sample proportion test</a:t>
            </a:r>
          </a:p>
          <a:p>
            <a:r>
              <a:rPr lang="en-US" dirty="0"/>
              <a:t>α= 0.05 </a:t>
            </a:r>
            <a:r>
              <a:rPr lang="en-US" dirty="0">
                <a:sym typeface="Wingdings" panose="05000000000000000000" pitchFamily="2" charset="2"/>
              </a:rPr>
              <a:t> Significance level</a:t>
            </a:r>
          </a:p>
          <a:p>
            <a:r>
              <a:rPr lang="en-US" dirty="0">
                <a:sym typeface="Wingdings" panose="05000000000000000000" pitchFamily="2" charset="2"/>
              </a:rPr>
              <a:t> p-value = 0.3 &gt; Significance level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53030" y="1137121"/>
            <a:ext cx="125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Null</a:t>
            </a:r>
          </a:p>
          <a:p>
            <a:r>
              <a:rPr lang="en-US" sz="2000" dirty="0"/>
              <a:t>Alternate</a:t>
            </a:r>
            <a:endParaRPr lang="en-IN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1304759"/>
            <a:ext cx="1258193" cy="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38913" y="1698460"/>
            <a:ext cx="995680" cy="10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87719" y="3597599"/>
            <a:ext cx="2331241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/>
              <a:t>Toss winners don’t have a higher chance of winning the match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2535399" y="3587764"/>
            <a:ext cx="2052320" cy="1179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r>
              <a:rPr lang="en-US" sz="2000" b="1" dirty="0">
                <a:sym typeface="Wingdings" panose="05000000000000000000" pitchFamily="2" charset="2"/>
              </a:rPr>
              <a:t>Failed to reject null Hypothesis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AFBAB-6159-8112-A328-DBD44CD1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53" y="1097925"/>
            <a:ext cx="5200917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</p:spPr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0" y="4480559"/>
            <a:ext cx="8991600" cy="394155"/>
          </a:xfrm>
          <a:prstGeom prst="rect">
            <a:avLst/>
          </a:prstGeom>
          <a:solidFill>
            <a:srgbClr val="03A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52400" y="4632959"/>
            <a:ext cx="8991600" cy="394155"/>
          </a:xfrm>
          <a:prstGeom prst="rect">
            <a:avLst/>
          </a:prstGeom>
          <a:solidFill>
            <a:srgbClr val="EA4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 Placeholder 3"/>
          <p:cNvSpPr>
            <a:spLocks noGrp="1"/>
          </p:cNvSpPr>
          <p:nvPr>
            <p:ph type="body" idx="1"/>
          </p:nvPr>
        </p:nvSpPr>
        <p:spPr>
          <a:xfrm>
            <a:off x="387900" y="712925"/>
            <a:ext cx="8520600" cy="341640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Structure of cricket &amp; ODI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Terminology</a:t>
            </a:r>
          </a:p>
          <a:p>
            <a:r>
              <a:rPr lang="en-US" dirty="0"/>
              <a:t>Data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Source &amp; Collection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Prep &amp; Cleaning methods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Primary attributes</a:t>
            </a:r>
          </a:p>
          <a:p>
            <a:pPr>
              <a:spcBef>
                <a:spcPts val="600"/>
              </a:spcBef>
            </a:pPr>
            <a:r>
              <a:rPr lang="en-US" dirty="0"/>
              <a:t>Our Research Questions</a:t>
            </a:r>
          </a:p>
          <a:p>
            <a:r>
              <a:rPr lang="en-US" dirty="0"/>
              <a:t>Visualizations</a:t>
            </a:r>
          </a:p>
          <a:p>
            <a:r>
              <a:rPr lang="en-US" dirty="0"/>
              <a:t>Statistical Tests</a:t>
            </a:r>
          </a:p>
          <a:p>
            <a:r>
              <a:rPr lang="en-US" dirty="0"/>
              <a:t>Results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92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Test-3:  Is there a variance in a country’s likelihood of winning when playing at a neutral ground compared to playing at the home ground of the opponent’s country? </a:t>
            </a:r>
            <a:endParaRPr lang="en-IN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62" y="2469566"/>
            <a:ext cx="6581877" cy="1307467"/>
          </a:xfrm>
        </p:spPr>
        <p:txBody>
          <a:bodyPr/>
          <a:lstStyle/>
          <a:p>
            <a:r>
              <a:rPr lang="en-US" dirty="0"/>
              <a:t>Two-sample proportion test</a:t>
            </a:r>
          </a:p>
          <a:p>
            <a:r>
              <a:rPr lang="en-US" dirty="0"/>
              <a:t>α= 0.05 </a:t>
            </a:r>
            <a:r>
              <a:rPr lang="en-US" dirty="0">
                <a:sym typeface="Wingdings" panose="05000000000000000000" pitchFamily="2" charset="2"/>
              </a:rPr>
              <a:t> Significance level</a:t>
            </a:r>
          </a:p>
          <a:p>
            <a:r>
              <a:rPr lang="en-US" dirty="0">
                <a:sym typeface="Wingdings" panose="05000000000000000000" pitchFamily="2" charset="2"/>
              </a:rPr>
              <a:t> p-value for 4 countries</a:t>
            </a: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53030" y="1567396"/>
            <a:ext cx="125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Null</a:t>
            </a:r>
          </a:p>
          <a:p>
            <a:r>
              <a:rPr lang="en-US" sz="2000" dirty="0"/>
              <a:t>Alternate</a:t>
            </a:r>
            <a:endParaRPr lang="en-IN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1735034"/>
            <a:ext cx="1258193" cy="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38913" y="2128735"/>
            <a:ext cx="995680" cy="10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2222" y="2800241"/>
            <a:ext cx="23312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India, England:</a:t>
            </a:r>
          </a:p>
          <a:p>
            <a:r>
              <a:rPr lang="en-US" sz="1200" dirty="0"/>
              <a:t>Proportion of wins at the neutral ground is greater than the opponent’s home ground</a:t>
            </a:r>
            <a:endParaRPr lang="en-IN" sz="1200" dirty="0"/>
          </a:p>
        </p:txBody>
      </p:sp>
      <p:sp>
        <p:nvSpPr>
          <p:cNvPr id="9" name="Rectangle 8"/>
          <p:cNvSpPr/>
          <p:nvPr/>
        </p:nvSpPr>
        <p:spPr>
          <a:xfrm>
            <a:off x="5103942" y="2800241"/>
            <a:ext cx="1448279" cy="8309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Rejected null Hypothesis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423" r="5336"/>
          <a:stretch/>
        </p:blipFill>
        <p:spPr>
          <a:xfrm>
            <a:off x="208758" y="3590732"/>
            <a:ext cx="4714240" cy="13564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2222" y="3770658"/>
            <a:ext cx="23312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Zimbabwe, New Zealand:</a:t>
            </a:r>
          </a:p>
          <a:p>
            <a:r>
              <a:rPr lang="en-US" sz="1200" dirty="0"/>
              <a:t>Proportion of wins at the neutral ground is not greater than the opponent’s home ground</a:t>
            </a:r>
            <a:endParaRPr lang="en-IN" sz="1200" dirty="0"/>
          </a:p>
        </p:txBody>
      </p:sp>
      <p:sp>
        <p:nvSpPr>
          <p:cNvPr id="14" name="Rectangle 13"/>
          <p:cNvSpPr/>
          <p:nvPr/>
        </p:nvSpPr>
        <p:spPr>
          <a:xfrm>
            <a:off x="5103942" y="3770658"/>
            <a:ext cx="1448279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Fail to reject null Hypothesis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3145C-0EB9-E711-2D3D-941BB133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46" y="1567396"/>
            <a:ext cx="3968954" cy="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67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4480559"/>
            <a:ext cx="8991600" cy="394155"/>
          </a:xfrm>
          <a:prstGeom prst="rect">
            <a:avLst/>
          </a:prstGeom>
          <a:solidFill>
            <a:srgbClr val="03A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52400" y="4632959"/>
            <a:ext cx="8991600" cy="394155"/>
          </a:xfrm>
          <a:prstGeom prst="rect">
            <a:avLst/>
          </a:prstGeom>
          <a:solidFill>
            <a:srgbClr val="EA4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85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terms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teams – 11 players</a:t>
            </a:r>
          </a:p>
          <a:p>
            <a:r>
              <a:rPr lang="en-US" dirty="0"/>
              <a:t>Toss</a:t>
            </a:r>
          </a:p>
          <a:p>
            <a:r>
              <a:rPr lang="en-US" dirty="0"/>
              <a:t>Batting team – Chasing team</a:t>
            </a:r>
          </a:p>
          <a:p>
            <a:r>
              <a:rPr lang="en-US" dirty="0"/>
              <a:t>One Day International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50 overs – 6 balls / over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Two Innings</a:t>
            </a:r>
          </a:p>
          <a:p>
            <a:pPr>
              <a:spcBef>
                <a:spcPts val="600"/>
              </a:spcBef>
            </a:pPr>
            <a:r>
              <a:rPr lang="en-US" dirty="0"/>
              <a:t>Margin of win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0" y="4480559"/>
            <a:ext cx="8991600" cy="394155"/>
          </a:xfrm>
          <a:prstGeom prst="rect">
            <a:avLst/>
          </a:prstGeom>
          <a:solidFill>
            <a:srgbClr val="03A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2400" y="4632959"/>
            <a:ext cx="8991600" cy="394155"/>
          </a:xfrm>
          <a:prstGeom prst="rect">
            <a:avLst/>
          </a:prstGeom>
          <a:solidFill>
            <a:srgbClr val="EA4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39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and collection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11759"/>
            <a:ext cx="8520600" cy="34164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GitHub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Original source - ESPN Cricinfo</a:t>
            </a:r>
          </a:p>
          <a:p>
            <a:r>
              <a:rPr lang="en-US" dirty="0"/>
              <a:t>Live cricket data from various sources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Cricket boards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Broadcasters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On-site reporters</a:t>
            </a:r>
          </a:p>
          <a:p>
            <a:r>
              <a:rPr lang="en-US" dirty="0"/>
              <a:t>Span: 1996 – 2005</a:t>
            </a:r>
          </a:p>
          <a:p>
            <a:pPr>
              <a:spcBef>
                <a:spcPts val="600"/>
              </a:spcBef>
            </a:pPr>
            <a:r>
              <a:rPr lang="en-US" dirty="0"/>
              <a:t>Preparation and Cleaning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Addressed missing values in columns like 'ball remaining,' 'margin,' 'margin type,' 'series.'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Replaced NAs with values [0, 0, 'default', 'NatWest'] for uniformity.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1" y="1960784"/>
            <a:ext cx="1730650" cy="173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50" y="784860"/>
            <a:ext cx="2104030" cy="10520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480559"/>
            <a:ext cx="8991600" cy="394155"/>
          </a:xfrm>
          <a:prstGeom prst="rect">
            <a:avLst/>
          </a:prstGeom>
          <a:solidFill>
            <a:srgbClr val="03A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52400" y="4632959"/>
            <a:ext cx="8991600" cy="394155"/>
          </a:xfrm>
          <a:prstGeom prst="rect">
            <a:avLst/>
          </a:prstGeom>
          <a:solidFill>
            <a:srgbClr val="EA4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39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spcBef>
                <a:spcPts val="600"/>
              </a:spcBef>
            </a:pPr>
            <a:r>
              <a:rPr lang="en-US" dirty="0"/>
              <a:t>Primary attributes for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64159"/>
            <a:ext cx="8520600" cy="3416400"/>
          </a:xfrm>
        </p:spPr>
        <p:txBody>
          <a:bodyPr/>
          <a:lstStyle/>
          <a:p>
            <a:r>
              <a:rPr lang="en-US" dirty="0"/>
              <a:t>Teams</a:t>
            </a:r>
          </a:p>
          <a:p>
            <a:r>
              <a:rPr lang="en-US" dirty="0"/>
              <a:t>Score and Wickets</a:t>
            </a:r>
          </a:p>
          <a:p>
            <a:r>
              <a:rPr lang="en-US" dirty="0"/>
              <a:t>Series Information</a:t>
            </a:r>
          </a:p>
          <a:p>
            <a:r>
              <a:rPr lang="en-US" dirty="0"/>
              <a:t>Toss decision &amp; country</a:t>
            </a:r>
          </a:p>
          <a:p>
            <a:r>
              <a:rPr lang="en-US" dirty="0"/>
              <a:t>Margin (wickets and runs)</a:t>
            </a:r>
          </a:p>
          <a:p>
            <a:r>
              <a:rPr lang="en-US" dirty="0"/>
              <a:t>Match Winner</a:t>
            </a:r>
          </a:p>
          <a:p>
            <a:r>
              <a:rPr lang="en-US" dirty="0"/>
              <a:t>Home or Away Match</a:t>
            </a:r>
          </a:p>
          <a:p>
            <a:r>
              <a:rPr lang="en-US" dirty="0"/>
              <a:t>Player of the match</a:t>
            </a:r>
          </a:p>
          <a:p>
            <a:r>
              <a:rPr lang="en-US" dirty="0"/>
              <a:t>Place &amp; Time of match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0" y="4480559"/>
            <a:ext cx="8991600" cy="394155"/>
          </a:xfrm>
          <a:prstGeom prst="rect">
            <a:avLst/>
          </a:prstGeom>
          <a:solidFill>
            <a:srgbClr val="03A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52400" y="4632959"/>
            <a:ext cx="8991600" cy="394155"/>
          </a:xfrm>
          <a:prstGeom prst="rect">
            <a:avLst/>
          </a:prstGeom>
          <a:solidFill>
            <a:srgbClr val="EA4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questions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India’s batting average exhibit a notable difference when playing against Pakistan compared to its batting average against South Africa?</a:t>
            </a:r>
          </a:p>
          <a:p>
            <a:r>
              <a:rPr lang="en-US" dirty="0"/>
              <a:t>Is there an increased likelihood of winning the match for teams that win the toss?</a:t>
            </a:r>
          </a:p>
          <a:p>
            <a:r>
              <a:rPr lang="en-US" dirty="0"/>
              <a:t>Is there a variance in a country’s likelihood of winning when playing at a neutral ground (a location not belonging to either of the participating countries) compared to playing at the home ground of the opponent’s country?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4480559"/>
            <a:ext cx="8991600" cy="394155"/>
          </a:xfrm>
          <a:prstGeom prst="rect">
            <a:avLst/>
          </a:prstGeom>
          <a:solidFill>
            <a:srgbClr val="03A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52400" y="4632959"/>
            <a:ext cx="8991600" cy="394155"/>
          </a:xfrm>
          <a:prstGeom prst="rect">
            <a:avLst/>
          </a:prstGeom>
          <a:solidFill>
            <a:srgbClr val="EA4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71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7356" y="1629550"/>
            <a:ext cx="3790384" cy="1524600"/>
          </a:xfrm>
        </p:spPr>
        <p:txBody>
          <a:bodyPr/>
          <a:lstStyle/>
          <a:p>
            <a:r>
              <a:rPr lang="en-US" dirty="0"/>
              <a:t>Visualizations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0" y="4480559"/>
            <a:ext cx="8991600" cy="394155"/>
          </a:xfrm>
          <a:prstGeom prst="rect">
            <a:avLst/>
          </a:prstGeom>
          <a:solidFill>
            <a:srgbClr val="03A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2400" y="4632959"/>
            <a:ext cx="8991600" cy="394155"/>
          </a:xfrm>
          <a:prstGeom prst="rect">
            <a:avLst/>
          </a:prstGeom>
          <a:solidFill>
            <a:srgbClr val="EA4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42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>
                <a:cs typeface="Calibri"/>
              </a:rPr>
              <a:t>Player of the match</a:t>
            </a:r>
          </a:p>
        </p:txBody>
      </p:sp>
      <p:sp>
        <p:nvSpPr>
          <p:cNvPr id="67" name="Google Shape;250;p18"/>
          <p:cNvSpPr txBox="1"/>
          <p:nvPr/>
        </p:nvSpPr>
        <p:spPr>
          <a:xfrm>
            <a:off x="2617034" y="3988809"/>
            <a:ext cx="2667435" cy="27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Word Cloud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" name="Google Shape;255;p18"/>
          <p:cNvSpPr txBox="1"/>
          <p:nvPr/>
        </p:nvSpPr>
        <p:spPr>
          <a:xfrm>
            <a:off x="1942663" y="4205985"/>
            <a:ext cx="2720776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>
                <a:cs typeface="Calibri"/>
              </a:rPr>
              <a:t>Based on frequency – Word sizing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" name="Content Placeholder 3" descr="A word cloud with different names&#10;&#10;Description automatically generated">
            <a:extLst>
              <a:ext uri="{FF2B5EF4-FFF2-40B4-BE49-F238E27FC236}">
                <a16:creationId xmlns:a16="http://schemas.microsoft.com/office/drawing/2014/main" id="{157AA1B8-B29E-B1C1-CDFB-07F4D472E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" t="16093" r="3596" b="3201"/>
          <a:stretch/>
        </p:blipFill>
        <p:spPr>
          <a:xfrm>
            <a:off x="266700" y="1069362"/>
            <a:ext cx="5715000" cy="2881349"/>
          </a:xfrm>
          <a:prstGeom prst="rect">
            <a:avLst/>
          </a:prstGeom>
        </p:spPr>
      </p:pic>
      <p:sp>
        <p:nvSpPr>
          <p:cNvPr id="23" name="Google Shape;255;p18"/>
          <p:cNvSpPr txBox="1"/>
          <p:nvPr/>
        </p:nvSpPr>
        <p:spPr>
          <a:xfrm>
            <a:off x="6993065" y="4541647"/>
            <a:ext cx="14526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Roboto"/>
              </a:rPr>
              <a:t>Top 5 cricketers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Roboto"/>
            </a:endParaRPr>
          </a:p>
        </p:txBody>
      </p:sp>
      <p:sp>
        <p:nvSpPr>
          <p:cNvPr id="26" name="Google Shape;1240;p37"/>
          <p:cNvSpPr txBox="1"/>
          <p:nvPr/>
        </p:nvSpPr>
        <p:spPr>
          <a:xfrm>
            <a:off x="7841850" y="2044705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Jacques Kallis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" name="Google Shape;1241;p37"/>
          <p:cNvSpPr txBox="1"/>
          <p:nvPr/>
        </p:nvSpPr>
        <p:spPr>
          <a:xfrm>
            <a:off x="6230300" y="1558197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Sachin Tendulkar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" name="Google Shape;1242;p37"/>
          <p:cNvSpPr txBox="1"/>
          <p:nvPr/>
        </p:nvSpPr>
        <p:spPr>
          <a:xfrm>
            <a:off x="6222680" y="3963762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Sourav Ganguly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" name="Google Shape;1243;p37"/>
          <p:cNvSpPr txBox="1"/>
          <p:nvPr/>
        </p:nvSpPr>
        <p:spPr>
          <a:xfrm>
            <a:off x="7841850" y="2331805"/>
            <a:ext cx="1689900" cy="27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Zimbabwe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" name="Google Shape;1246;p37"/>
          <p:cNvSpPr txBox="1"/>
          <p:nvPr/>
        </p:nvSpPr>
        <p:spPr>
          <a:xfrm>
            <a:off x="7841850" y="3279518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Ricky Ponting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" name="Google Shape;1247;p37"/>
          <p:cNvSpPr txBox="1"/>
          <p:nvPr/>
        </p:nvSpPr>
        <p:spPr>
          <a:xfrm>
            <a:off x="6222680" y="272895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Sanath Jayasuriya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" name="Google Shape;1248;p37"/>
          <p:cNvSpPr txBox="1"/>
          <p:nvPr/>
        </p:nvSpPr>
        <p:spPr>
          <a:xfrm>
            <a:off x="7841850" y="3566618"/>
            <a:ext cx="1689900" cy="27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Australia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6" name="Google Shape;1250;p37"/>
          <p:cNvCxnSpPr/>
          <p:nvPr/>
        </p:nvCxnSpPr>
        <p:spPr>
          <a:xfrm>
            <a:off x="6164405" y="3576217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257;p37"/>
          <p:cNvSpPr txBox="1"/>
          <p:nvPr/>
        </p:nvSpPr>
        <p:spPr>
          <a:xfrm>
            <a:off x="6230300" y="127931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39</a:t>
            </a:r>
            <a:endParaRPr sz="18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" name="Google Shape;1258;p37"/>
          <p:cNvSpPr txBox="1"/>
          <p:nvPr/>
        </p:nvSpPr>
        <p:spPr>
          <a:xfrm>
            <a:off x="6222680" y="2450062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33</a:t>
            </a:r>
            <a:endParaRPr sz="18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" name="Google Shape;1259;p37"/>
          <p:cNvSpPr txBox="1"/>
          <p:nvPr/>
        </p:nvSpPr>
        <p:spPr>
          <a:xfrm>
            <a:off x="6222680" y="36848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30</a:t>
            </a:r>
            <a:endParaRPr sz="18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" name="Google Shape;1260;p37"/>
          <p:cNvSpPr txBox="1"/>
          <p:nvPr/>
        </p:nvSpPr>
        <p:spPr>
          <a:xfrm>
            <a:off x="7843350" y="176581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24</a:t>
            </a:r>
            <a:endParaRPr sz="18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" name="Google Shape;1261;p37"/>
          <p:cNvSpPr txBox="1"/>
          <p:nvPr/>
        </p:nvSpPr>
        <p:spPr>
          <a:xfrm>
            <a:off x="7843350" y="300063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21</a:t>
            </a:r>
            <a:endParaRPr sz="18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2" name="Google Shape;1262;p37"/>
          <p:cNvCxnSpPr/>
          <p:nvPr/>
        </p:nvCxnSpPr>
        <p:spPr>
          <a:xfrm>
            <a:off x="6164405" y="2349167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1263;p37"/>
          <p:cNvCxnSpPr/>
          <p:nvPr/>
        </p:nvCxnSpPr>
        <p:spPr>
          <a:xfrm>
            <a:off x="6164405" y="1122117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264;p37"/>
          <p:cNvCxnSpPr/>
          <p:nvPr/>
        </p:nvCxnSpPr>
        <p:spPr>
          <a:xfrm>
            <a:off x="7782275" y="302165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265;p37"/>
          <p:cNvCxnSpPr/>
          <p:nvPr/>
        </p:nvCxnSpPr>
        <p:spPr>
          <a:xfrm>
            <a:off x="7782275" y="179460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1243;p37"/>
          <p:cNvSpPr txBox="1"/>
          <p:nvPr/>
        </p:nvSpPr>
        <p:spPr>
          <a:xfrm>
            <a:off x="6230300" y="1810176"/>
            <a:ext cx="1689900" cy="27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India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" name="Google Shape;1243;p37"/>
          <p:cNvSpPr txBox="1"/>
          <p:nvPr/>
        </p:nvSpPr>
        <p:spPr>
          <a:xfrm>
            <a:off x="6222680" y="3020537"/>
            <a:ext cx="1689900" cy="27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Sri Lanka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" name="Google Shape;1243;p37"/>
          <p:cNvSpPr txBox="1"/>
          <p:nvPr/>
        </p:nvSpPr>
        <p:spPr>
          <a:xfrm>
            <a:off x="6222680" y="4247136"/>
            <a:ext cx="1689900" cy="27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India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75817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Content Placeholder 3" descr="A map of the world&#10;&#10;Description automatically generated">
            <a:extLst>
              <a:ext uri="{FF2B5EF4-FFF2-40B4-BE49-F238E27FC236}">
                <a16:creationId xmlns:a16="http://schemas.microsoft.com/office/drawing/2014/main" id="{96D38C68-E037-9A12-1A9F-38DC69D3D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1" t="8278" r="28801" b="12248"/>
          <a:stretch/>
        </p:blipFill>
        <p:spPr>
          <a:xfrm>
            <a:off x="123618" y="892975"/>
            <a:ext cx="6125068" cy="3546611"/>
          </a:xfrm>
          <a:prstGeom prst="rect">
            <a:avLst/>
          </a:prstGeom>
        </p:spPr>
      </p:pic>
      <p:sp>
        <p:nvSpPr>
          <p:cNvPr id="530" name="Google Shape;530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ea typeface="+mj-lt"/>
                <a:cs typeface="+mj-lt"/>
              </a:rPr>
              <a:t>Global Distribution of ODI Match Wins (1996-2005)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9" name="Google Shape;539;p26"/>
          <p:cNvSpPr txBox="1"/>
          <p:nvPr/>
        </p:nvSpPr>
        <p:spPr>
          <a:xfrm>
            <a:off x="6483842" y="2830814"/>
            <a:ext cx="139333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South Africa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3" name="Google Shape;543;p26"/>
          <p:cNvSpPr txBox="1"/>
          <p:nvPr/>
        </p:nvSpPr>
        <p:spPr>
          <a:xfrm>
            <a:off x="6866960" y="1586379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India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5" name="Google Shape;545;p26"/>
          <p:cNvSpPr txBox="1"/>
          <p:nvPr/>
        </p:nvSpPr>
        <p:spPr>
          <a:xfrm>
            <a:off x="6739393" y="4208491"/>
            <a:ext cx="922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Australia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6" name="Google Shape;546;p26"/>
          <p:cNvSpPr/>
          <p:nvPr/>
        </p:nvSpPr>
        <p:spPr>
          <a:xfrm>
            <a:off x="7621619" y="1190755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6"/>
          <p:cNvSpPr/>
          <p:nvPr/>
        </p:nvSpPr>
        <p:spPr>
          <a:xfrm>
            <a:off x="7621619" y="1190755"/>
            <a:ext cx="1128300" cy="1128300"/>
          </a:xfrm>
          <a:prstGeom prst="blockArc">
            <a:avLst>
              <a:gd name="adj1" fmla="val 520356"/>
              <a:gd name="adj2" fmla="val 12783427"/>
              <a:gd name="adj3" fmla="val 1400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"/>
          <p:cNvSpPr txBox="1"/>
          <p:nvPr/>
        </p:nvSpPr>
        <p:spPr>
          <a:xfrm>
            <a:off x="7886960" y="1586379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160</a:t>
            </a:r>
            <a:endParaRPr sz="19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7621619" y="2487279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7621619" y="2487279"/>
            <a:ext cx="1128300" cy="1128300"/>
          </a:xfrm>
          <a:prstGeom prst="blockArc">
            <a:avLst>
              <a:gd name="adj1" fmla="val 520356"/>
              <a:gd name="adj2" fmla="val 14627710"/>
              <a:gd name="adj3" fmla="val 138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7886960" y="2882903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177</a:t>
            </a:r>
            <a:endParaRPr sz="19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7621619" y="3781129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6"/>
          <p:cNvSpPr/>
          <p:nvPr/>
        </p:nvSpPr>
        <p:spPr>
          <a:xfrm>
            <a:off x="7621619" y="3781129"/>
            <a:ext cx="1128300" cy="1128300"/>
          </a:xfrm>
          <a:prstGeom prst="blockArc">
            <a:avLst>
              <a:gd name="adj1" fmla="val 18575670"/>
              <a:gd name="adj2" fmla="val 16218843"/>
              <a:gd name="adj3" fmla="val 1339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6"/>
          <p:cNvSpPr txBox="1"/>
          <p:nvPr/>
        </p:nvSpPr>
        <p:spPr>
          <a:xfrm>
            <a:off x="7886959" y="4176753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180</a:t>
            </a:r>
            <a:endParaRPr sz="19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68" name="Google Shape;568;p26"/>
          <p:cNvCxnSpPr>
            <a:stCxn id="543" idx="1"/>
          </p:cNvCxnSpPr>
          <p:nvPr/>
        </p:nvCxnSpPr>
        <p:spPr>
          <a:xfrm rot="10800000" flipV="1">
            <a:off x="4572000" y="1765779"/>
            <a:ext cx="2294960" cy="721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0" name="Google Shape;570;p26"/>
          <p:cNvCxnSpPr>
            <a:stCxn id="539" idx="1"/>
          </p:cNvCxnSpPr>
          <p:nvPr/>
        </p:nvCxnSpPr>
        <p:spPr>
          <a:xfrm rot="10800000" flipV="1">
            <a:off x="3611880" y="3010214"/>
            <a:ext cx="2871962" cy="327018"/>
          </a:xfrm>
          <a:prstGeom prst="bentConnector3">
            <a:avLst>
              <a:gd name="adj1" fmla="val 5769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1" name="Google Shape;571;p26"/>
          <p:cNvCxnSpPr>
            <a:stCxn id="545" idx="1"/>
          </p:cNvCxnSpPr>
          <p:nvPr/>
        </p:nvCxnSpPr>
        <p:spPr>
          <a:xfrm rot="10800000">
            <a:off x="5336521" y="3259233"/>
            <a:ext cx="1402873" cy="1128659"/>
          </a:xfrm>
          <a:prstGeom prst="bentConnector3">
            <a:avLst>
              <a:gd name="adj1" fmla="val 6683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5" name="Content Placeholder 3" descr="A map of the world&#10;&#10;Description automatically generated">
            <a:extLst>
              <a:ext uri="{FF2B5EF4-FFF2-40B4-BE49-F238E27FC236}">
                <a16:creationId xmlns:a16="http://schemas.microsoft.com/office/drawing/2014/main" id="{96D38C68-E037-9A12-1A9F-38DC69D3D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96" t="16448" r="2911" b="13586"/>
          <a:stretch/>
        </p:blipFill>
        <p:spPr>
          <a:xfrm>
            <a:off x="243618" y="2069474"/>
            <a:ext cx="495301" cy="2240280"/>
          </a:xfrm>
          <a:prstGeom prst="rect">
            <a:avLst/>
          </a:prstGeom>
        </p:spPr>
      </p:pic>
      <p:sp>
        <p:nvSpPr>
          <p:cNvPr id="67" name="Google Shape;250;p18"/>
          <p:cNvSpPr txBox="1"/>
          <p:nvPr/>
        </p:nvSpPr>
        <p:spPr>
          <a:xfrm>
            <a:off x="334844" y="4501162"/>
            <a:ext cx="2667435" cy="27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Australia &amp; South Africa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" name="Google Shape;255;p18"/>
          <p:cNvSpPr txBox="1"/>
          <p:nvPr/>
        </p:nvSpPr>
        <p:spPr>
          <a:xfrm>
            <a:off x="334844" y="4677549"/>
            <a:ext cx="2080695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>
                <a:cs typeface="Calibri"/>
              </a:rPr>
              <a:t>won most of the matches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746</Words>
  <Application>Microsoft Office PowerPoint</Application>
  <PresentationFormat>On-screen Show (16:9)</PresentationFormat>
  <Paragraphs>150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Roboto</vt:lpstr>
      <vt:lpstr>Arial</vt:lpstr>
      <vt:lpstr>Calibri</vt:lpstr>
      <vt:lpstr>Fira Sans Extra Condensed SemiBold</vt:lpstr>
      <vt:lpstr>Fira Sans Extra Condensed</vt:lpstr>
      <vt:lpstr>Fira Sans</vt:lpstr>
      <vt:lpstr>Big Data Infographics by Slidesgo</vt:lpstr>
      <vt:lpstr>Decoding Cricket's Evolution</vt:lpstr>
      <vt:lpstr>Contents</vt:lpstr>
      <vt:lpstr>Introduction to terms</vt:lpstr>
      <vt:lpstr>Data source and collection</vt:lpstr>
      <vt:lpstr>Primary attributes for analysis</vt:lpstr>
      <vt:lpstr>Our Research questions</vt:lpstr>
      <vt:lpstr>Visualizations</vt:lpstr>
      <vt:lpstr>Player of the match</vt:lpstr>
      <vt:lpstr>Global Distribution of ODI Match Wins (1996-2005)</vt:lpstr>
      <vt:lpstr>Box Plot Analysis of ODI Cricket Scores</vt:lpstr>
      <vt:lpstr>Is batting the first choice of toss winners?</vt:lpstr>
      <vt:lpstr>Series-wise Analysis of Team Performance</vt:lpstr>
      <vt:lpstr>Strongest opponent</vt:lpstr>
      <vt:lpstr>Strongest Opponent</vt:lpstr>
      <vt:lpstr>India’s batting averages</vt:lpstr>
      <vt:lpstr>Statistical Tests &amp; Results</vt:lpstr>
      <vt:lpstr>Test-1: Does India’s batting average exhibit a notable difference when playing against Pakistan compared to its batting average against South Africa?</vt:lpstr>
      <vt:lpstr>Test-1 (Cont..)</vt:lpstr>
      <vt:lpstr>Test-2: Is there an increased likelihood of winning the match for teams that win the toss?</vt:lpstr>
      <vt:lpstr>Test-3:  Is there a variance in a country’s likelihood of winning when playing at a neutral ground compared to playing at the home ground of the opponent’s country?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Infographics</dc:title>
  <dc:creator>Sneha</dc:creator>
  <cp:lastModifiedBy>Amulya Ambati</cp:lastModifiedBy>
  <cp:revision>48</cp:revision>
  <dcterms:modified xsi:type="dcterms:W3CDTF">2023-12-19T05:57:11Z</dcterms:modified>
</cp:coreProperties>
</file>